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413" r:id="rId31"/>
    <p:sldId id="374" r:id="rId32"/>
    <p:sldId id="453" r:id="rId33"/>
    <p:sldId id="426" r:id="rId34"/>
    <p:sldId id="427" r:id="rId35"/>
    <p:sldId id="428" r:id="rId36"/>
    <p:sldId id="429" r:id="rId37"/>
    <p:sldId id="430" r:id="rId38"/>
    <p:sldId id="431" r:id="rId39"/>
    <p:sldId id="432" r:id="rId40"/>
    <p:sldId id="433" r:id="rId41"/>
    <p:sldId id="383" r:id="rId42"/>
    <p:sldId id="448" r:id="rId43"/>
    <p:sldId id="449" r:id="rId44"/>
    <p:sldId id="450" r:id="rId45"/>
    <p:sldId id="452" r:id="rId46"/>
    <p:sldId id="451" r:id="rId47"/>
    <p:sldId id="454" r:id="rId48"/>
    <p:sldId id="386" r:id="rId49"/>
    <p:sldId id="418" r:id="rId50"/>
    <p:sldId id="419" r:id="rId51"/>
    <p:sldId id="420" r:id="rId52"/>
    <p:sldId id="421" r:id="rId53"/>
    <p:sldId id="422" r:id="rId54"/>
    <p:sldId id="423" r:id="rId55"/>
    <p:sldId id="424" r:id="rId56"/>
    <p:sldId id="425" r:id="rId57"/>
    <p:sldId id="396" r:id="rId58"/>
    <p:sldId id="438" r:id="rId59"/>
    <p:sldId id="439" r:id="rId60"/>
    <p:sldId id="440" r:id="rId61"/>
    <p:sldId id="441" r:id="rId62"/>
    <p:sldId id="443" r:id="rId63"/>
    <p:sldId id="442" r:id="rId64"/>
    <p:sldId id="455" r:id="rId65"/>
    <p:sldId id="283" r:id="rId66"/>
    <p:sldId id="402" r:id="rId67"/>
    <p:sldId id="404" r:id="rId68"/>
    <p:sldId id="407" r:id="rId69"/>
    <p:sldId id="406" r:id="rId70"/>
    <p:sldId id="456" r:id="rId71"/>
    <p:sldId id="435" r:id="rId72"/>
    <p:sldId id="409" r:id="rId73"/>
    <p:sldId id="411" r:id="rId74"/>
    <p:sldId id="436" r:id="rId75"/>
    <p:sldId id="437" r:id="rId76"/>
    <p:sldId id="444" r:id="rId77"/>
    <p:sldId id="446" r:id="rId78"/>
    <p:sldId id="445" r:id="rId79"/>
    <p:sldId id="412" r:id="rId80"/>
    <p:sldId id="447" r:id="rId81"/>
    <p:sldId id="408" r:id="rId82"/>
    <p:sldId id="457" r:id="rId83"/>
    <p:sldId id="400" r:id="rId84"/>
    <p:sldId id="414" r:id="rId85"/>
    <p:sldId id="294" r:id="rId86"/>
    <p:sldId id="416" r:id="rId87"/>
    <p:sldId id="293" r:id="rId88"/>
    <p:sldId id="417" r:id="rId89"/>
    <p:sldId id="43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413"/>
            <p14:sldId id="374"/>
          </p14:sldIdLst>
        </p14:section>
        <p14:section name="T.A.P. Creation" id="{0C355B7F-C643-42AC-93DA-BB18ED334BBC}">
          <p14:sldIdLst>
            <p14:sldId id="453"/>
            <p14:sldId id="426"/>
            <p14:sldId id="427"/>
            <p14:sldId id="428"/>
            <p14:sldId id="429"/>
            <p14:sldId id="430"/>
            <p14:sldId id="431"/>
            <p14:sldId id="432"/>
            <p14:sldId id="433"/>
            <p14:sldId id="383"/>
            <p14:sldId id="448"/>
            <p14:sldId id="449"/>
            <p14:sldId id="450"/>
            <p14:sldId id="452"/>
            <p14:sldId id="451"/>
            <p14:sldId id="454"/>
            <p14:sldId id="386"/>
            <p14:sldId id="418"/>
            <p14:sldId id="419"/>
            <p14:sldId id="420"/>
            <p14:sldId id="421"/>
            <p14:sldId id="422"/>
            <p14:sldId id="423"/>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57"/>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42" autoAdjust="0"/>
    <p:restoredTop sz="67199" autoAdjust="0"/>
  </p:normalViewPr>
  <p:slideViewPr>
    <p:cSldViewPr snapToGrid="0">
      <p:cViewPr varScale="1">
        <p:scale>
          <a:sx n="40" d="100"/>
          <a:sy n="40" d="100"/>
        </p:scale>
        <p:origin x="48" y="4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Don’t worry about it, I was never very good at pop quizzes either. I would always sweat a lot…But let’s not worry about results. Let’s look forward, to the future, let’s think of how we can improve your situation.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The concept that will solve all of your problems!</a:t>
            </a:r>
            <a:r>
              <a:rPr lang="en-US" baseline="0" dirty="0" smtClean="0"/>
              <a:t> Well at least in the test automation sphere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unleash the power of test automation. We want to make our hamster run fast enough to</a:t>
            </a:r>
            <a:r>
              <a:rPr lang="en-US" baseline="0" dirty="0" smtClean="0"/>
              <a:t> produce an equivalent amount of power as this giant waterfall!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help you! I want to show you how we have been able to use this concept of a test automation pipeline, to scale, share and broaden your test automation!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a sailor and a soon to be father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endParaRPr lang="en-US" baseline="0" dirty="0" smtClean="0"/>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endParaRPr lang="en-US" dirty="0" smtClean="0"/>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the components and concepts, let’s dive a bit deeper into the Test Automation rabbit hole and explore how to implement the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love learning about technology and implementing technical processes into our QA process</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1310326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 </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ALSO, we can control open source better! We can figure out exactly how it works, and even add plugins if necessary (</a:t>
            </a:r>
            <a:r>
              <a:rPr lang="en-US" sz="1200" b="0" i="0" u="none" kern="1200" baseline="0" dirty="0" err="1" smtClean="0">
                <a:solidFill>
                  <a:schemeClr val="tx1"/>
                </a:solidFill>
                <a:effectLst/>
                <a:latin typeface="+mn-lt"/>
                <a:ea typeface="+mn-ea"/>
                <a:cs typeface="+mn-cs"/>
              </a:rPr>
              <a:t>ie</a:t>
            </a:r>
            <a:r>
              <a:rPr lang="en-US" sz="1200" b="0" i="0" u="none" kern="1200" baseline="0" dirty="0" smtClean="0">
                <a:solidFill>
                  <a:schemeClr val="tx1"/>
                </a:solidFill>
                <a:effectLst/>
                <a:latin typeface="+mn-lt"/>
                <a:ea typeface="+mn-ea"/>
                <a:cs typeface="+mn-cs"/>
              </a:rPr>
              <a:t>. Jenkins)</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3803265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how an orchestrator is implemented at Title Source Technology</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the concept of a build: A series</a:t>
            </a:r>
            <a:r>
              <a:rPr lang="en-US" baseline="0" dirty="0" smtClean="0"/>
              <a:t> of steps that need to be implemented so a test run can be kicked off.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97138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is my duty to share ideas, which have worked and would benefit the community. So here I am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compiles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572520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1586871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Open source tools give you the ability to troubleshoot really deep!!!! You can even write your versions or plugins!</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2143551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t>
            </a:r>
            <a:r>
              <a:rPr lang="en-US" dirty="0" smtClean="0"/>
              <a:t>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Selenium Grid: Open source on </a:t>
            </a:r>
            <a:r>
              <a:rPr lang="en-US" dirty="0" err="1" smtClean="0"/>
              <a:t>prem</a:t>
            </a:r>
            <a:r>
              <a:rPr lang="en-US" baseline="0" dirty="0" smtClean="0"/>
              <a:t> implementation…we have a Vista testing environment? WTF!!!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Sauce Labs: In cloud</a:t>
            </a:r>
            <a:r>
              <a:rPr lang="en-US" baseline="0" dirty="0" smtClean="0"/>
              <a:t> web testing environment. Great for flexibility! From Win 10 and the dev version of chrome to Win XP on IE6, with Linux in between. Tons of environments are supported!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2856 devices!!!!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t>
            </a:r>
            <a:r>
              <a:rPr lang="en-US" sz="1200" b="0" i="0" kern="1200" baseline="0" dirty="0" smtClean="0">
                <a:solidFill>
                  <a:schemeClr val="tx1"/>
                </a:solidFill>
                <a:effectLst/>
                <a:latin typeface="+mn-lt"/>
                <a:ea typeface="+mn-ea"/>
                <a:cs typeface="+mn-cs"/>
              </a:rPr>
              <a:t>trinity and her pistol? Or Neo and his mini gun?</a:t>
            </a:r>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blog:</a:t>
            </a:r>
            <a:r>
              <a:rPr lang="en-US" baseline="0" dirty="0" smtClean="0"/>
              <a:t> great way to share information and have a reference page. Easiest to do as you are going. Even in rough form!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71</a:t>
            </a:fld>
            <a:endParaRPr lang="en-US"/>
          </a:p>
        </p:txBody>
      </p:sp>
    </p:spTree>
    <p:extLst>
      <p:ext uri="{BB962C8B-B14F-4D97-AF65-F5344CB8AC3E}">
        <p14:creationId xmlns:p14="http://schemas.microsoft.com/office/powerpoint/2010/main" val="27990865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72</a:t>
            </a:fld>
            <a:endParaRPr lang="en-US"/>
          </a:p>
        </p:txBody>
      </p:sp>
    </p:spTree>
    <p:extLst>
      <p:ext uri="{BB962C8B-B14F-4D97-AF65-F5344CB8AC3E}">
        <p14:creationId xmlns:p14="http://schemas.microsoft.com/office/powerpoint/2010/main" val="39905335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Good</a:t>
            </a:r>
            <a:r>
              <a:rPr lang="en-US" baseline="0" dirty="0" smtClean="0"/>
              <a:t> for mass updates. Doesn’t have to be email, could be </a:t>
            </a:r>
            <a:r>
              <a:rPr lang="en-US" baseline="0" dirty="0" err="1" smtClean="0"/>
              <a:t>whatsapp</a:t>
            </a:r>
            <a:r>
              <a:rPr lang="en-US" baseline="0" dirty="0" smtClean="0"/>
              <a:t>, could be </a:t>
            </a:r>
            <a:r>
              <a:rPr lang="en-US" baseline="0" dirty="0" err="1" smtClean="0"/>
              <a:t>hipchat</a:t>
            </a:r>
            <a:r>
              <a:rPr lang="en-US" baseline="0" dirty="0" smtClean="0"/>
              <a:t>, slack, whatever your team uses. You could even have a </a:t>
            </a:r>
            <a:r>
              <a:rPr lang="en-US" baseline="0" dirty="0" err="1" smtClean="0"/>
              <a:t>slackbot</a:t>
            </a:r>
            <a:r>
              <a:rPr lang="en-US" baseline="0" dirty="0" smtClean="0"/>
              <a:t> to communicate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73</a:t>
            </a:fld>
            <a:endParaRPr lang="en-US"/>
          </a:p>
        </p:txBody>
      </p:sp>
    </p:spTree>
    <p:extLst>
      <p:ext uri="{BB962C8B-B14F-4D97-AF65-F5344CB8AC3E}">
        <p14:creationId xmlns:p14="http://schemas.microsoft.com/office/powerpoint/2010/main" val="8668606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have a TLDR section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74</a:t>
            </a:fld>
            <a:endParaRPr lang="en-US"/>
          </a:p>
        </p:txBody>
      </p:sp>
    </p:spTree>
    <p:extLst>
      <p:ext uri="{BB962C8B-B14F-4D97-AF65-F5344CB8AC3E}">
        <p14:creationId xmlns:p14="http://schemas.microsoft.com/office/powerpoint/2010/main" val="619550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summary of multiple pipelines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75</a:t>
            </a:fld>
            <a:endParaRPr lang="en-US"/>
          </a:p>
        </p:txBody>
      </p:sp>
    </p:spTree>
    <p:extLst>
      <p:ext uri="{BB962C8B-B14F-4D97-AF65-F5344CB8AC3E}">
        <p14:creationId xmlns:p14="http://schemas.microsoft.com/office/powerpoint/2010/main" val="828345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technique!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76</a:t>
            </a:fld>
            <a:endParaRPr lang="en-US"/>
          </a:p>
        </p:txBody>
      </p:sp>
    </p:spTree>
    <p:extLst>
      <p:ext uri="{BB962C8B-B14F-4D97-AF65-F5344CB8AC3E}">
        <p14:creationId xmlns:p14="http://schemas.microsoft.com/office/powerpoint/2010/main" val="9163126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example with very good information (again from TFS,</a:t>
            </a:r>
            <a:r>
              <a:rPr lang="en-US" baseline="0" dirty="0" smtClean="0"/>
              <a:t> but plugins exist for Jenkins)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77</a:t>
            </a:fld>
            <a:endParaRPr lang="en-US"/>
          </a:p>
        </p:txBody>
      </p:sp>
    </p:spTree>
    <p:extLst>
      <p:ext uri="{BB962C8B-B14F-4D97-AF65-F5344CB8AC3E}">
        <p14:creationId xmlns:p14="http://schemas.microsoft.com/office/powerpoint/2010/main" val="4132397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78</a:t>
            </a:fld>
            <a:endParaRPr lang="en-US"/>
          </a:p>
        </p:txBody>
      </p:sp>
    </p:spTree>
    <p:extLst>
      <p:ext uri="{BB962C8B-B14F-4D97-AF65-F5344CB8AC3E}">
        <p14:creationId xmlns:p14="http://schemas.microsoft.com/office/powerpoint/2010/main" val="14828827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does this really work? Is the process crap? Can it be implemented, and does it provide value???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11347565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No Bullshit here. Let</a:t>
            </a:r>
            <a:r>
              <a:rPr lang="en-US" baseline="0" dirty="0" smtClean="0"/>
              <a:t> me show you how it worked for my team. We took the red pill and were able to achieve great results. Let’s see what they were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the pipeline early on in our automation effort. We spread awareness through our quality champions, and enabled cross functionality on our teams. We achieved results.</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86</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a:t>
            </a:r>
            <a:r>
              <a:rPr lang="en-US" sz="1200" b="0" i="0" kern="1200" dirty="0" smtClean="0">
                <a:solidFill>
                  <a:schemeClr val="tx1"/>
                </a:solidFill>
                <a:effectLst/>
                <a:latin typeface="+mn-lt"/>
                <a:ea typeface="+mn-ea"/>
                <a:cs typeface="+mn-cs"/>
              </a:rPr>
              <a:t>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a:t>
            </a:r>
            <a:r>
              <a:rPr lang="en-US" sz="1200" b="0" i="0" kern="1200" dirty="0" smtClean="0">
                <a:solidFill>
                  <a:schemeClr val="tx1"/>
                </a:solidFill>
                <a:effectLst/>
                <a:latin typeface="+mn-lt"/>
                <a:ea typeface="+mn-ea"/>
                <a:cs typeface="+mn-cs"/>
              </a:rPr>
              <a:t>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 This is a true testament to the idea that any team member is able to use the results of our test automation to judge the quality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ESTABLISHING THE PIPELINE, EDUCATING THE TEAM, CAUSED ERIKA TO NOTICE!</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87</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88</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89</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microsoft.com/office/2007/relationships/hdphoto" Target="../media/hdphoto3.wdp"/></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81.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2.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 Enabling </a:t>
            </a:r>
            <a:r>
              <a:rPr lang="en-US" sz="4000" dirty="0" smtClean="0"/>
              <a:t>Critical </a:t>
            </a:r>
            <a:r>
              <a:rPr lang="en-US" sz="4000" dirty="0" smtClean="0"/>
              <a:t>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a:bodyPr>
          <a:lstStyle/>
          <a:p>
            <a:r>
              <a:rPr lang="en-US" dirty="0" smtClean="0"/>
              <a:t>Quiz Time!</a:t>
            </a:r>
            <a:endParaRPr lang="en-US"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 </a:t>
            </a:r>
            <a:r>
              <a:rPr lang="en-US" sz="4000" dirty="0" smtClean="0"/>
              <a:t>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endParaRPr lang="en-US" sz="5400" dirty="0">
              <a:latin typeface="+mn-lt"/>
            </a:endParaRP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a:t>
            </a:r>
            <a:r>
              <a:rPr lang="en-US" sz="5400" u="sng" dirty="0" smtClean="0">
                <a:latin typeface="+mn-lt"/>
              </a:rPr>
              <a:t>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1: Pick A </a:t>
            </a:r>
            <a:r>
              <a:rPr lang="en-US" sz="4000" dirty="0" smtClean="0"/>
              <a:t>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5147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0044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2: Pick A </a:t>
            </a:r>
            <a:r>
              <a:rPr lang="en-US" sz="4000" dirty="0" smtClean="0"/>
              <a:t>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597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978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4: </a:t>
            </a:r>
            <a:r>
              <a:rPr lang="en-US" sz="4000" dirty="0" smtClean="0"/>
              <a:t>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later then earlier on</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poop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382" y="891381"/>
            <a:ext cx="5075237" cy="50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090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14" name="Group 13"/>
          <p:cNvGrpSpPr/>
          <p:nvPr/>
        </p:nvGrpSpPr>
        <p:grpSpPr>
          <a:xfrm>
            <a:off x="661989" y="1130282"/>
            <a:ext cx="10868023" cy="4701940"/>
            <a:chOff x="838200" y="1584805"/>
            <a:chExt cx="10868023" cy="4701940"/>
          </a:xfrm>
        </p:grpSpPr>
        <p:grpSp>
          <p:nvGrpSpPr>
            <p:cNvPr id="3" name="Group 2"/>
            <p:cNvGrpSpPr/>
            <p:nvPr/>
          </p:nvGrpSpPr>
          <p:grpSpPr>
            <a:xfrm>
              <a:off x="2573050" y="4987164"/>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187438" y="3205161"/>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380649" y="4443777"/>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994229" y="1951229"/>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452821" y="1584805"/>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grpSp>
          <p:nvGrpSpPr>
            <p:cNvPr id="11" name="Group 10"/>
            <p:cNvGrpSpPr/>
            <p:nvPr/>
          </p:nvGrpSpPr>
          <p:grpSpPr>
            <a:xfrm>
              <a:off x="838200" y="3318504"/>
              <a:ext cx="10868023" cy="1432636"/>
              <a:chOff x="3455305" y="3563203"/>
              <a:chExt cx="5773631" cy="810875"/>
            </a:xfrm>
          </p:grpSpPr>
          <p:cxnSp>
            <p:nvCxnSpPr>
              <p:cNvPr id="33" name="Straight Connector 32"/>
              <p:cNvCxnSpPr>
                <a:endCxn id="42" idx="1"/>
              </p:cNvCxnSpPr>
              <p:nvPr/>
            </p:nvCxnSpPr>
            <p:spPr>
              <a:xfrm flipV="1">
                <a:off x="3900904" y="3763535"/>
                <a:ext cx="4574913" cy="428788"/>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455305" y="3973413"/>
                <a:ext cx="578215" cy="400665"/>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8475818" y="3563203"/>
                <a:ext cx="753118" cy="400665"/>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grpSp>
        <p:sp>
          <p:nvSpPr>
            <p:cNvPr id="35" name="TextBox 34"/>
            <p:cNvSpPr txBox="1"/>
            <p:nvPr/>
          </p:nvSpPr>
          <p:spPr>
            <a:xfrm>
              <a:off x="3030337" y="5912508"/>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452821" y="5917413"/>
              <a:ext cx="1207251" cy="369332"/>
            </a:xfrm>
            <a:prstGeom prst="rect">
              <a:avLst/>
            </a:prstGeom>
            <a:noFill/>
          </p:spPr>
          <p:txBody>
            <a:bodyPr wrap="square" rtlCol="0">
              <a:spAutoFit/>
            </a:bodyPr>
            <a:lstStyle/>
            <a:p>
              <a:r>
                <a:rPr lang="en-US" dirty="0" smtClean="0"/>
                <a:t>2017</a:t>
              </a:r>
              <a:endParaRPr lang="en-US" dirty="0"/>
            </a:p>
          </p:txBody>
        </p:sp>
      </p:grpSp>
    </p:spTree>
    <p:extLst>
      <p:ext uri="{BB962C8B-B14F-4D97-AF65-F5344CB8AC3E}">
        <p14:creationId xmlns:p14="http://schemas.microsoft.com/office/powerpoint/2010/main" val="210422506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r>
              <a:rPr lang="en-US" sz="5400" dirty="0" smtClean="0">
                <a:latin typeface="+mn-lt"/>
              </a:rPr>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8038</TotalTime>
  <Words>3079</Words>
  <Application>Microsoft Office PowerPoint</Application>
  <PresentationFormat>Widescreen</PresentationFormat>
  <Paragraphs>465</Paragraphs>
  <Slides>89</Slides>
  <Notes>83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89</vt:i4>
      </vt:variant>
    </vt:vector>
  </HeadingPairs>
  <TitlesOfParts>
    <vt:vector size="94" baseType="lpstr">
      <vt:lpstr>Arial</vt:lpstr>
      <vt:lpstr>Calibri</vt:lpstr>
      <vt:lpstr>Calibri Light</vt:lpstr>
      <vt:lpstr>Wingdings</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PowerPoint Presentation</vt:lpstr>
      <vt:lpstr>Test Automation Pipeline Process Implementation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234</cp:revision>
  <dcterms:created xsi:type="dcterms:W3CDTF">2017-08-23T16:20:25Z</dcterms:created>
  <dcterms:modified xsi:type="dcterms:W3CDTF">2017-09-11T01:50:52Z</dcterms:modified>
</cp:coreProperties>
</file>